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342" r:id="rId5"/>
    <p:sldId id="343" r:id="rId6"/>
    <p:sldId id="339" r:id="rId7"/>
    <p:sldId id="340" r:id="rId8"/>
    <p:sldId id="341" r:id="rId9"/>
    <p:sldId id="259" r:id="rId10"/>
    <p:sldId id="328" r:id="rId11"/>
    <p:sldId id="329" r:id="rId12"/>
    <p:sldId id="330" r:id="rId13"/>
    <p:sldId id="332" r:id="rId14"/>
    <p:sldId id="334" r:id="rId15"/>
    <p:sldId id="333" r:id="rId16"/>
    <p:sldId id="335" r:id="rId17"/>
    <p:sldId id="336" r:id="rId18"/>
    <p:sldId id="337" r:id="rId19"/>
    <p:sldId id="338" r:id="rId20"/>
    <p:sldId id="327" r:id="rId21"/>
  </p:sldIdLst>
  <p:sldSz cx="9144000" cy="6858000" type="screen4x3"/>
  <p:notesSz cx="9144000" cy="6858000"/>
  <p:embeddedFontLst>
    <p:embeddedFont>
      <p:font typeface="Arial" panose="020B0604020202020204" pitchFamily="34" charset="0"/>
      <p:regular r:id="rId22"/>
      <p:bold r:id="rId23"/>
      <p: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Century Gothic" panose="020B0502020202020204" pitchFamily="34" charset="0"/>
      <p:regular r:id="rId31"/>
      <p:bold r:id="rId32"/>
      <p:italic r:id="rId33"/>
      <p:boldItalic r:id="rId34"/>
    </p:embeddedFont>
    <p:embeddedFont>
      <p:font typeface="Courier New" panose="02070309020205020404" pitchFamily="49" charset="0"/>
      <p:regular r:id="rId35"/>
    </p:embeddedFont>
    <p:embeddedFont>
      <p:font typeface="Times New Roman" panose="02020603050405020304" pitchFamily="18" charset="0"/>
      <p:regular r:id="rId36"/>
      <p: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>
      <p:cViewPr varScale="1">
        <p:scale>
          <a:sx n="124" d="100"/>
          <a:sy n="124" d="100"/>
        </p:scale>
        <p:origin x="616" y="16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3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31T11:06:12.015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31T11:06:12.015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31T11:06:12.015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10.png>
</file>

<file path=ppt/media/image11.png>
</file>

<file path=ppt/media/image12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142875">
              <a:lnSpc>
                <a:spcPct val="100000"/>
              </a:lnSpc>
              <a:spcBef>
                <a:spcPts val="490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FF0000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142875">
              <a:lnSpc>
                <a:spcPct val="100000"/>
              </a:lnSpc>
              <a:spcBef>
                <a:spcPts val="490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142875">
              <a:lnSpc>
                <a:spcPct val="100000"/>
              </a:lnSpc>
              <a:spcBef>
                <a:spcPts val="490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142875">
              <a:lnSpc>
                <a:spcPct val="100000"/>
              </a:lnSpc>
              <a:spcBef>
                <a:spcPts val="490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142875">
              <a:lnSpc>
                <a:spcPct val="100000"/>
              </a:lnSpc>
              <a:spcBef>
                <a:spcPts val="490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661294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20039" y="221995"/>
            <a:ext cx="8503920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48004" y="1462531"/>
            <a:ext cx="8047990" cy="45491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FF0000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512405" y="6567128"/>
            <a:ext cx="349884" cy="2597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marL="142875">
              <a:lnSpc>
                <a:spcPct val="100000"/>
              </a:lnSpc>
              <a:spcBef>
                <a:spcPts val="490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572FD-F7FD-43BE-BE01-2FC9B4B9E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630885"/>
            <a:ext cx="8503920" cy="430887"/>
          </a:xfrm>
        </p:spPr>
        <p:txBody>
          <a:bodyPr/>
          <a:lstStyle/>
          <a:p>
            <a:r>
              <a:rPr lang="en-US" sz="2800" spc="-5" dirty="0"/>
              <a:t>4.2 Determining the Parameters Eps and </a:t>
            </a:r>
            <a:r>
              <a:rPr lang="en-US" sz="2800" spc="-5" dirty="0" err="1"/>
              <a:t>MinPts</a:t>
            </a:r>
            <a:endParaRPr lang="en-SG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A4C03-CCD1-4D78-B8CB-65838C943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004" y="1462530"/>
            <a:ext cx="8047990" cy="3600986"/>
          </a:xfrm>
        </p:spPr>
        <p:txBody>
          <a:bodyPr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a given k in a function k-</a:t>
            </a:r>
            <a:r>
              <a:rPr lang="en-US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from the database D to the real numbers: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mapping each point to the distance from its k-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nearest neighbor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sorting the points of the database in descending order of their k-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values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graph of this function gives some hints concerning the density distribution in the database, called this graph the sorted k-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graph.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choose an arbitrary point p, set the parameter Eps to k-</a:t>
            </a:r>
            <a:r>
              <a:rPr lang="en-US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(p) and set the parameter </a:t>
            </a:r>
            <a:r>
              <a:rPr lang="en-US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MinPts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k, all points with an equal or smaller k-</a:t>
            </a:r>
            <a:r>
              <a:rPr lang="en-US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value will be core points.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finding a threshold point with the maximal k-</a:t>
            </a:r>
            <a:r>
              <a:rPr lang="en-US" sz="1600" b="1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  <a:r>
              <a:rPr lang="en-US" sz="16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value in the "thinnest" cluster of D we would have the desired Parameter values.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SG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3951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057F9-7B36-4F50-A5A2-6991901A2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221995"/>
            <a:ext cx="8503920" cy="430887"/>
          </a:xfrm>
        </p:spPr>
        <p:txBody>
          <a:bodyPr/>
          <a:lstStyle/>
          <a:p>
            <a:r>
              <a:rPr lang="en-US" sz="2800" dirty="0"/>
              <a:t>4.2 Determining the Parameters Eps and </a:t>
            </a:r>
            <a:r>
              <a:rPr lang="en-US" sz="2800" dirty="0" err="1"/>
              <a:t>MinPts</a:t>
            </a:r>
            <a:endParaRPr lang="en-SG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E9B277-F5DD-4ECE-B861-0CBD407E7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100" y="1066800"/>
            <a:ext cx="5883798" cy="2734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7179C4-4171-489D-A70A-0901D56B8856}"/>
              </a:ext>
            </a:extLst>
          </p:cNvPr>
          <p:cNvSpPr txBox="1"/>
          <p:nvPr/>
        </p:nvSpPr>
        <p:spPr>
          <a:xfrm>
            <a:off x="609600" y="3801035"/>
            <a:ext cx="83819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-Roman"/>
              </a:rPr>
              <a:t>Th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-Roman"/>
              </a:rPr>
              <a:t>e threshold point is the first point in the first "valley" of the sorted k-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-Roman"/>
              </a:rPr>
              <a:t>dist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-Roman"/>
              </a:rPr>
              <a:t> graph(see figure 4).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-Roman"/>
              </a:rPr>
              <a:t>All</a:t>
            </a:r>
            <a:r>
              <a:rPr lang="en-US" dirty="0">
                <a:solidFill>
                  <a:srgbClr val="000000"/>
                </a:solidFill>
                <a:latin typeface="Times-Roman"/>
              </a:rPr>
              <a:t>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-Roman"/>
              </a:rPr>
              <a:t>points with a higher k-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-Roman"/>
              </a:rPr>
              <a:t>dist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-Roman"/>
              </a:rPr>
              <a:t> value (left of the threshold) are considered to be noise, all other points (right of the threshold) are assigned to some cluster.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general, it is very difficult to detec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first "valley“ automatically, but it is relatively simple for a user to see this valley in a graphical representation. </a:t>
            </a:r>
            <a:br>
              <a:rPr lang="en-US" dirty="0"/>
            </a:b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125039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1FE73-D97C-4807-A911-0E67321D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221995"/>
            <a:ext cx="8503920" cy="430887"/>
          </a:xfrm>
        </p:spPr>
        <p:txBody>
          <a:bodyPr/>
          <a:lstStyle/>
          <a:p>
            <a:r>
              <a:rPr lang="en-US" sz="2800" dirty="0"/>
              <a:t>4.2 Determining the Parameters Eps and </a:t>
            </a:r>
            <a:r>
              <a:rPr lang="en-US" sz="2800" dirty="0" err="1"/>
              <a:t>MinPts</a:t>
            </a:r>
            <a:endParaRPr lang="en-SG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CD675-926C-4FC9-BAF5-92E75CA77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004" y="990600"/>
            <a:ext cx="8047990" cy="7325082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 interactive approach for determining the threshold point.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DBSCAN 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two parameters, Eps and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MinPts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1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experiments indicate that the k-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graphs for k &gt; 4 do not significantly differ from the 4-dist graph and, furthermore, they need considerably more computation.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liminate the parameter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MinPts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by setting it to 4 for all databases (for 2-dimensional data).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propose the following interactive approach for determining the parameter Eps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of DBSCAN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computes and displays the 4-dist graph for the database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the user can estimate the percentage of noise, this percentage is entered and the system derives a proposal for the threshold point from it.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user either accepts the proposed threshold or selects another point as the threshold point. The 4-dist value of the threshold point is used as the Eps value for DBSC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br>
              <a:rPr lang="en-US" dirty="0"/>
            </a:b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857774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FC87F-938D-4E35-85CF-7409B6629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533400"/>
            <a:ext cx="8503920" cy="800219"/>
          </a:xfrm>
        </p:spPr>
        <p:txBody>
          <a:bodyPr/>
          <a:lstStyle/>
          <a:p>
            <a:pPr algn="ctr"/>
            <a:r>
              <a:rPr lang="en-SG" sz="3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Performance Evaluation</a:t>
            </a:r>
            <a:br>
              <a:rPr lang="en-SG" sz="3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SG" sz="2000" b="1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Comparing DBSCAN and  CLARANS</a:t>
            </a:r>
            <a:endParaRPr lang="en-S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8096AC-E53B-49CC-8F85-E435293A65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620168"/>
            <a:ext cx="4964536" cy="23304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89DE134-7D6E-461B-A865-037A22750BF7}"/>
              </a:ext>
            </a:extLst>
          </p:cNvPr>
          <p:cNvSpPr txBox="1"/>
          <p:nvPr/>
        </p:nvSpPr>
        <p:spPr>
          <a:xfrm>
            <a:off x="381000" y="1576402"/>
            <a:ext cx="8382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Two </a:t>
            </a:r>
            <a:r>
              <a:rPr lang="en-SG" dirty="0">
                <a:solidFill>
                  <a:srgbClr val="000000"/>
                </a:solidFill>
                <a:latin typeface="Times-Roman"/>
                <a:cs typeface="Times New Roman" panose="02020603050405020304" pitchFamily="18" charset="0"/>
              </a:rPr>
              <a:t>c</a:t>
            </a:r>
            <a:r>
              <a:rPr lang="en-SG" sz="1800" b="0" i="0" dirty="0">
                <a:solidFill>
                  <a:srgbClr val="000000"/>
                </a:solidFill>
                <a:effectLst/>
                <a:latin typeface="Times-Roman"/>
              </a:rPr>
              <a:t>lustering algorithms</a:t>
            </a:r>
            <a:r>
              <a:rPr lang="en-SG" dirty="0"/>
              <a:t>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designed for the purpose of KDD (</a:t>
            </a:r>
            <a:r>
              <a:rPr lang="en-SG" i="1" dirty="0">
                <a:solidFill>
                  <a:srgbClr val="000000"/>
                </a:solidFill>
                <a:latin typeface="Times-Italic"/>
                <a:cs typeface="Times New Roman" panose="02020603050405020304" pitchFamily="18" charset="0"/>
              </a:rPr>
              <a:t>K</a:t>
            </a:r>
            <a:r>
              <a:rPr lang="en-SG" sz="1800" b="0" i="1" dirty="0">
                <a:solidFill>
                  <a:srgbClr val="000000"/>
                </a:solidFill>
                <a:effectLst/>
                <a:latin typeface="Times-Italic"/>
              </a:rPr>
              <a:t>nowledge </a:t>
            </a:r>
            <a:r>
              <a:rPr lang="en-SG" i="1" dirty="0">
                <a:solidFill>
                  <a:srgbClr val="000000"/>
                </a:solidFill>
                <a:latin typeface="Times-Italic"/>
              </a:rPr>
              <a:t>D</a:t>
            </a:r>
            <a:r>
              <a:rPr lang="en-SG" sz="1800" b="0" i="1" dirty="0">
                <a:solidFill>
                  <a:srgbClr val="000000"/>
                </a:solidFill>
                <a:effectLst/>
                <a:latin typeface="Times-Italic"/>
              </a:rPr>
              <a:t>iscovery in Databases)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 experiments implemented DBSCAN in C++based on an implementation of the R*-tree (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Beckmannet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al. 1990), run on HP735 / 100 workstations.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DBSCAN and CLARANS have no common quantitative measure of the classification accuracy, </a:t>
            </a:r>
            <a:r>
              <a:rPr lang="en-US" dirty="0">
                <a:solidFill>
                  <a:srgbClr val="000000"/>
                </a:solidFill>
                <a:latin typeface="Times-Roman"/>
                <a:cs typeface="Times New Roman" panose="02020603050405020304" pitchFamily="18" charset="0"/>
              </a:rPr>
              <a:t>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-Roman"/>
              </a:rPr>
              <a:t>herefore, evaluate the accuracy of both algorithms by visual inspection.</a:t>
            </a:r>
            <a:endParaRPr lang="en-US" sz="18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536113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E6832-EE53-424B-8667-ABFEA9CB8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304800"/>
            <a:ext cx="8503920" cy="800219"/>
          </a:xfrm>
        </p:spPr>
        <p:txBody>
          <a:bodyPr/>
          <a:lstStyle/>
          <a:p>
            <a:pPr algn="ctr"/>
            <a:r>
              <a:rPr kumimoji="0" lang="en-SG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5. Performance Evaluation</a:t>
            </a:r>
            <a:br>
              <a:rPr kumimoji="0" lang="en-SG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r>
              <a:rPr kumimoji="0" lang="en-US" sz="20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-Roman"/>
                <a:ea typeface="+mj-ea"/>
                <a:cs typeface="Arial"/>
              </a:rPr>
              <a:t>The effectivity (accuracy) of DBSCAN with CLARANS</a:t>
            </a:r>
            <a:endParaRPr lang="en-S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CC022D-FB58-4804-B700-CDCAB4FC41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004" y="1462531"/>
            <a:ext cx="8047990" cy="5774017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Testing databases: 3 sample databases use in paper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DBSCAN 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etting: the noise percentage : 0%for sample databases1 and 2, and to 10% for database 3, 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DBSCAN discovers all clusters (according to definition 5) and detects the noise points (according to definition 6 from all sample databases.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CLARANS: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plits clusters if they are relatively large or if they are close to some other cluster.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CLARANS has no explicit notion of noise. Instead, all points are assigned to their closest medoid.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59795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C63D-E21F-4528-9DBB-C06DEE616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304799"/>
            <a:ext cx="8503920" cy="990601"/>
          </a:xfrm>
        </p:spPr>
        <p:txBody>
          <a:bodyPr/>
          <a:lstStyle/>
          <a:p>
            <a:pPr algn="ctr"/>
            <a:r>
              <a:rPr lang="en-SG" sz="3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Performance Evaluation</a:t>
            </a:r>
            <a:br>
              <a:rPr lang="en-SG" sz="3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i="1" dirty="0">
                <a:solidFill>
                  <a:srgbClr val="000000"/>
                </a:solidFill>
                <a:effectLst/>
                <a:latin typeface="Times-Roman"/>
              </a:rPr>
              <a:t>The effectivity (accuracy) of DBSCAN with CLARANS </a:t>
            </a:r>
            <a:br>
              <a:rPr lang="en-US" dirty="0"/>
            </a:br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BB0A1D-4967-4227-8A9C-C179CE997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295400"/>
            <a:ext cx="5300890" cy="24236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CD07B5-73DE-48EA-AB79-2BFAF815F3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3657600"/>
            <a:ext cx="5638800" cy="258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84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0094E-744D-4194-8CA4-1FA7C9804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221995"/>
            <a:ext cx="8503920" cy="1073405"/>
          </a:xfrm>
        </p:spPr>
        <p:txBody>
          <a:bodyPr/>
          <a:lstStyle/>
          <a:p>
            <a:pPr algn="ctr"/>
            <a:r>
              <a:rPr lang="en-SG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Performance Evaluation</a:t>
            </a:r>
            <a:br>
              <a:rPr lang="en-S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SG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SG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 the efficiency of DBSCAN and CLARANS</a:t>
            </a:r>
            <a:br>
              <a:rPr lang="en-US" sz="3200" b="0" i="0" dirty="0">
                <a:solidFill>
                  <a:srgbClr val="000000"/>
                </a:solidFill>
                <a:effectLst/>
                <a:latin typeface="Times-Roman"/>
              </a:rPr>
            </a:br>
            <a:endParaRPr lang="en-S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A731B2-631B-4029-A28C-33185D37A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004" y="1462531"/>
            <a:ext cx="8047990" cy="4177106"/>
          </a:xfrm>
        </p:spPr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-Roman"/>
              </a:rPr>
              <a:t>T</a:t>
            </a:r>
            <a:r>
              <a:rPr lang="en-US" b="0" i="0" dirty="0">
                <a:solidFill>
                  <a:srgbClr val="000000"/>
                </a:solidFill>
                <a:effectLst/>
                <a:latin typeface="Times-Roman"/>
              </a:rPr>
              <a:t>he SEQUOIA2000 benchmark data: using a series of subsets of the SEQUIOA2000 point data set containing from 2% to 20% representatives of the whole set.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00000"/>
              </a:solidFill>
              <a:effectLst/>
              <a:latin typeface="Times-Roman"/>
            </a:endParaRP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rgbClr val="000000"/>
                </a:solidFill>
                <a:effectLst/>
                <a:latin typeface="Times-Roman"/>
              </a:rPr>
              <a:t>4 types of data: raster data, point data, polygon data and directed graph data. 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rgbClr val="000000"/>
                </a:solidFill>
                <a:effectLst/>
                <a:latin typeface="Times-Roman"/>
              </a:rPr>
              <a:t>The point data set: 62,584 Californian names of landmarks, extracted from the US Geological Survey’s Geographic Names Information System, together with their location.</a:t>
            </a:r>
            <a:r>
              <a:rPr lang="en-US" dirty="0"/>
              <a:t> </a:t>
            </a:r>
            <a:endParaRPr lang="en-US" dirty="0">
              <a:solidFill>
                <a:srgbClr val="FF0000"/>
              </a:solidFill>
              <a:latin typeface="Century Gothic"/>
            </a:endParaRP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rgbClr val="000000"/>
                </a:solidFill>
                <a:effectLst/>
                <a:latin typeface="Times-Roman"/>
              </a:rPr>
              <a:t>The point dataset occupies about 2.1 Mbytes.</a:t>
            </a:r>
          </a:p>
          <a:p>
            <a:pPr>
              <a:lnSpc>
                <a:spcPct val="150000"/>
              </a:lnSpc>
            </a:pPr>
            <a:r>
              <a:rPr lang="en-US" b="0" i="0" dirty="0">
                <a:solidFill>
                  <a:srgbClr val="000000"/>
                </a:solidFill>
                <a:effectLst/>
                <a:latin typeface="Times-Roman"/>
              </a:rPr>
              <a:t> </a:t>
            </a:r>
            <a:br>
              <a:rPr lang="en-US" dirty="0"/>
            </a:b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7763930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C9B8-0551-40F7-973F-1BE61906F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221995"/>
            <a:ext cx="8503920" cy="800219"/>
          </a:xfrm>
        </p:spPr>
        <p:txBody>
          <a:bodyPr/>
          <a:lstStyle/>
          <a:p>
            <a:pPr algn="ctr"/>
            <a:r>
              <a:rPr lang="en-SG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Performance Evaluation</a:t>
            </a:r>
            <a:br>
              <a:rPr lang="en-S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SG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 the efficiency of DBSCAN and CLARANS</a:t>
            </a:r>
            <a:endParaRPr lang="en-SG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D99382-FDB0-45A9-808E-20327C8BE0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162185"/>
            <a:ext cx="6172200" cy="27579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D04A17-2946-4B4B-B2A9-354423E7279A}"/>
              </a:ext>
            </a:extLst>
          </p:cNvPr>
          <p:cNvSpPr txBox="1"/>
          <p:nvPr/>
        </p:nvSpPr>
        <p:spPr>
          <a:xfrm>
            <a:off x="914400" y="4093642"/>
            <a:ext cx="7467601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 about the run time of: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DBSCAN is slightly higher than linear in the number of points.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CLARANS, however, is close to quadratic in the number of points.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DBSCAN outperforms CLARANS by a factor of between 250 and 1900 which grows with increasing size of the database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dirty="0"/>
            </a:b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896801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5F736-EABA-4A2D-877C-6717796FA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609600"/>
            <a:ext cx="8503920" cy="492443"/>
          </a:xfrm>
        </p:spPr>
        <p:txBody>
          <a:bodyPr/>
          <a:lstStyle/>
          <a:p>
            <a:pPr algn="ctr"/>
            <a:r>
              <a:rPr lang="en-SG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Performance Evaluation</a:t>
            </a:r>
            <a:endParaRPr lang="en-S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14A8F-D468-4363-BF37-663149306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005" y="2438400"/>
            <a:ext cx="8047990" cy="2468946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-Roman"/>
              </a:rPr>
              <a:t>DBSCAN is significantly more effective in discovering clusters of arbitrary shape than the well-known algorithm CLARANS</a:t>
            </a:r>
            <a:endParaRPr lang="en-US" sz="1800" dirty="0">
              <a:solidFill>
                <a:srgbClr val="000000"/>
              </a:solidFill>
              <a:latin typeface="Times-Roman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-Roman"/>
              </a:rPr>
              <a:t>DBSCAN outperforms CLARANS by</a:t>
            </a:r>
            <a:r>
              <a:rPr lang="en-US" sz="1800" dirty="0">
                <a:solidFill>
                  <a:srgbClr val="000000"/>
                </a:solidFill>
                <a:latin typeface="Times-Roman"/>
              </a:rPr>
              <a:t>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-Roman"/>
              </a:rPr>
              <a:t>factor of more than100 in terms of efficiency</a:t>
            </a:r>
            <a:r>
              <a:rPr lang="en-US" dirty="0"/>
              <a:t> </a:t>
            </a:r>
            <a:br>
              <a:rPr lang="en-US" dirty="0"/>
            </a:b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270793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5B0C4-3BA4-4037-938A-AA3A9D8CC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457200"/>
            <a:ext cx="8503920" cy="492443"/>
          </a:xfrm>
        </p:spPr>
        <p:txBody>
          <a:bodyPr/>
          <a:lstStyle/>
          <a:p>
            <a:r>
              <a:rPr lang="en-US" dirty="0"/>
              <a:t>Our Testing Results</a:t>
            </a:r>
            <a:endParaRPr lang="en-S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B5E4E-53DD-45CD-81BD-790AD7FB6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004" y="2057399"/>
            <a:ext cx="8047990" cy="3352801"/>
          </a:xfrm>
        </p:spPr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293129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1" y="-76200"/>
            <a:ext cx="9144000" cy="6857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152400" y="907631"/>
            <a:ext cx="8047990" cy="889411"/>
          </a:xfrm>
          <a:prstGeom prst="rect">
            <a:avLst/>
          </a:prstGeom>
        </p:spPr>
        <p:txBody>
          <a:bodyPr vert="horz" wrap="square" lIns="0" tIns="169164" rIns="0" bIns="0" rtlCol="0" anchor="t">
            <a:spAutoFit/>
          </a:bodyPr>
          <a:lstStyle/>
          <a:p>
            <a:pPr marL="1294130" marR="5080" indent="-699770" algn="ctr">
              <a:lnSpc>
                <a:spcPts val="6500"/>
              </a:lnSpc>
              <a:spcBef>
                <a:spcPts val="900"/>
              </a:spcBef>
            </a:pPr>
            <a:r>
              <a:rPr b="1" spc="-5" dirty="0">
                <a:solidFill>
                  <a:srgbClr val="FFFFFF"/>
                </a:solidFill>
                <a:latin typeface="Arial"/>
                <a:cs typeface="Arial"/>
              </a:rPr>
              <a:t>Statistical Machine </a:t>
            </a:r>
            <a:r>
              <a:rPr b="1" spc="-16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1" spc="-5" dirty="0">
                <a:solidFill>
                  <a:srgbClr val="FFFFFF"/>
                </a:solidFill>
                <a:latin typeface="Arial"/>
                <a:cs typeface="Arial"/>
              </a:rPr>
              <a:t>Learning</a:t>
            </a:r>
            <a:r>
              <a:rPr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1" spc="-5" dirty="0">
                <a:solidFill>
                  <a:srgbClr val="FFFFFF"/>
                </a:solidFill>
                <a:latin typeface="Arial"/>
                <a:cs typeface="Arial"/>
              </a:rPr>
              <a:t>(IT5428E)</a:t>
            </a:r>
            <a:endParaRPr dirty="0">
              <a:latin typeface="Arial"/>
              <a:cs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E2CA3-76D3-FB45-8079-D9661AB4788B}"/>
              </a:ext>
            </a:extLst>
          </p:cNvPr>
          <p:cNvSpPr/>
          <p:nvPr/>
        </p:nvSpPr>
        <p:spPr>
          <a:xfrm>
            <a:off x="609599" y="2286000"/>
            <a:ext cx="7924800" cy="1935594"/>
          </a:xfrm>
          <a:prstGeom prst="rect">
            <a:avLst/>
          </a:prstGeom>
        </p:spPr>
        <p:txBody>
          <a:bodyPr vert="horz" wrap="square" lIns="0" tIns="93980" rIns="0" bIns="0" rtlCol="0">
            <a:spAutoFit/>
          </a:bodyPr>
          <a:lstStyle/>
          <a:p>
            <a:pPr marL="193040" marR="5080" indent="-180975" algn="ctr">
              <a:lnSpc>
                <a:spcPts val="4700"/>
              </a:lnSpc>
              <a:spcBef>
                <a:spcPts val="740"/>
              </a:spcBef>
            </a:pPr>
            <a:r>
              <a:rPr lang="en-US" sz="3200" b="1" spc="-5">
                <a:solidFill>
                  <a:srgbClr val="FFFFFF"/>
                </a:solidFill>
                <a:latin typeface="Arial"/>
                <a:cs typeface="Arial"/>
              </a:rPr>
              <a:t>Density Based Spatial Clustering of Applications with Noise</a:t>
            </a:r>
          </a:p>
          <a:p>
            <a:pPr marL="193040" marR="5080" indent="-180975" algn="ctr">
              <a:lnSpc>
                <a:spcPts val="4700"/>
              </a:lnSpc>
              <a:spcBef>
                <a:spcPts val="740"/>
              </a:spcBef>
            </a:pPr>
            <a:r>
              <a:rPr lang="en-US" sz="3200" b="1" spc="-5">
                <a:solidFill>
                  <a:srgbClr val="FFFFFF"/>
                </a:solidFill>
                <a:latin typeface="Arial"/>
                <a:cs typeface="Arial"/>
              </a:rPr>
              <a:t>- DBSCAN -</a:t>
            </a:r>
            <a:endParaRPr lang="vi-VN" sz="3200" b="1" spc="-5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B363F-5A7D-BA4F-9F92-08CE41653894}"/>
              </a:ext>
            </a:extLst>
          </p:cNvPr>
          <p:cNvSpPr txBox="1"/>
          <p:nvPr/>
        </p:nvSpPr>
        <p:spPr>
          <a:xfrm>
            <a:off x="5486400" y="4953000"/>
            <a:ext cx="381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Nguyen Viet Dung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Ngo Hien Duong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Hoang Van Cong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Hoang Thi Minh Nhat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Nguyen Van Duong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2627" y="3269995"/>
            <a:ext cx="301117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/>
              <a:t>Qu</a:t>
            </a:r>
            <a:r>
              <a:rPr sz="4800" spc="5" dirty="0"/>
              <a:t>es</a:t>
            </a:r>
            <a:r>
              <a:rPr sz="4800" dirty="0"/>
              <a:t>tions</a:t>
            </a:r>
            <a:endParaRPr sz="4800"/>
          </a:p>
        </p:txBody>
      </p:sp>
      <p:sp>
        <p:nvSpPr>
          <p:cNvPr id="3" name="object 3"/>
          <p:cNvSpPr txBox="1"/>
          <p:nvPr/>
        </p:nvSpPr>
        <p:spPr>
          <a:xfrm>
            <a:off x="8537805" y="6552692"/>
            <a:ext cx="1936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595959"/>
                </a:solidFill>
                <a:latin typeface="Arial"/>
                <a:cs typeface="Arial"/>
              </a:rPr>
              <a:t>71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67200" y="3077122"/>
            <a:ext cx="1019108" cy="118895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409472"/>
            <a:ext cx="691261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</a:t>
            </a:r>
            <a:r>
              <a:rPr spc="-5" dirty="0"/>
              <a:t>ontent</a:t>
            </a:r>
            <a:r>
              <a:rPr dirty="0"/>
              <a:t>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568838" y="6567128"/>
            <a:ext cx="201295" cy="20193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"/>
              </a:spcBef>
            </a:pPr>
            <a:r>
              <a:rPr sz="1200" dirty="0">
                <a:solidFill>
                  <a:srgbClr val="595959"/>
                </a:solidFill>
                <a:latin typeface="Arial"/>
                <a:cs typeface="Arial"/>
              </a:rPr>
              <a:t>2</a:t>
            </a:r>
            <a:endParaRPr sz="120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D42666-C9E0-4AC1-A97C-50CCA69499A1}"/>
              </a:ext>
            </a:extLst>
          </p:cNvPr>
          <p:cNvSpPr txBox="1"/>
          <p:nvPr/>
        </p:nvSpPr>
        <p:spPr>
          <a:xfrm>
            <a:off x="859081" y="1143000"/>
            <a:ext cx="7425838" cy="5000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</a:t>
            </a:r>
          </a:p>
          <a:p>
            <a:pPr>
              <a:lnSpc>
                <a:spcPct val="20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Concept</a:t>
            </a:r>
          </a:p>
          <a:p>
            <a:pPr>
              <a:lnSpc>
                <a:spcPct val="20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Algorithm</a:t>
            </a:r>
          </a:p>
          <a:p>
            <a:pPr>
              <a:lnSpc>
                <a:spcPct val="20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Determining the Parameters Eps and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MinPts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en-SG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Performance Evaluation</a:t>
            </a:r>
            <a:r>
              <a:rPr lang="en-SG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SG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Our Testing </a:t>
            </a:r>
            <a:br>
              <a:rPr lang="en-SG" dirty="0"/>
            </a:br>
            <a:endParaRPr lang="en-SG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FC87F-938D-4E35-85CF-7409B6629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533400"/>
            <a:ext cx="8503920" cy="492443"/>
          </a:xfrm>
        </p:spPr>
        <p:txBody>
          <a:bodyPr/>
          <a:lstStyle/>
          <a:p>
            <a:pPr algn="l"/>
            <a:r>
              <a:rPr lang="en-S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SG" sz="3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Introduction</a:t>
            </a:r>
            <a:endParaRPr lang="en-SG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3133F3-531E-5D45-BF2C-0EBDD108A639}"/>
              </a:ext>
            </a:extLst>
          </p:cNvPr>
          <p:cNvSpPr/>
          <p:nvPr/>
        </p:nvSpPr>
        <p:spPr>
          <a:xfrm>
            <a:off x="762000" y="3219067"/>
            <a:ext cx="6629400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400">
                <a:latin typeface="ArialMT"/>
              </a:rPr>
              <a:t>Partitioning methods 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400">
                <a:latin typeface="ArialMT"/>
              </a:rPr>
              <a:t>Hierarchical methods 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400">
                <a:latin typeface="ArialMT"/>
              </a:rPr>
              <a:t>Grid-based methods 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b="1">
                <a:solidFill>
                  <a:srgbClr val="FF0000"/>
                </a:solidFill>
                <a:latin typeface="ArialMT"/>
              </a:rPr>
              <a:t>Density-based methods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B0079C-41F4-D241-BF28-CC28CCC77B59}"/>
              </a:ext>
            </a:extLst>
          </p:cNvPr>
          <p:cNvSpPr/>
          <p:nvPr/>
        </p:nvSpPr>
        <p:spPr>
          <a:xfrm>
            <a:off x="457200" y="1513891"/>
            <a:ext cx="6781800" cy="1217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93040" marR="5080" indent="-180975" algn="ctr">
              <a:lnSpc>
                <a:spcPts val="4700"/>
              </a:lnSpc>
              <a:spcBef>
                <a:spcPts val="740"/>
              </a:spcBef>
            </a:pPr>
            <a:r>
              <a:rPr lang="en-US" sz="2400" b="1" spc="-5">
                <a:latin typeface="Arial"/>
                <a:cs typeface="Arial"/>
              </a:rPr>
              <a:t>Name: Density Based Spatial Clustering of Applications with Noise</a:t>
            </a:r>
          </a:p>
        </p:txBody>
      </p:sp>
    </p:spTree>
    <p:extLst>
      <p:ext uri="{BB962C8B-B14F-4D97-AF65-F5344CB8AC3E}">
        <p14:creationId xmlns:p14="http://schemas.microsoft.com/office/powerpoint/2010/main" val="1277843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FC87F-938D-4E35-85CF-7409B6629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533400"/>
            <a:ext cx="8503920" cy="492443"/>
          </a:xfrm>
        </p:spPr>
        <p:txBody>
          <a:bodyPr/>
          <a:lstStyle/>
          <a:p>
            <a:pPr algn="l"/>
            <a:r>
              <a:rPr lang="en-S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SG" sz="3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Introduction</a:t>
            </a:r>
            <a:endParaRPr lang="en-S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A0273-20CE-1248-929A-930ACB3C31F2}"/>
              </a:ext>
            </a:extLst>
          </p:cNvPr>
          <p:cNvSpPr txBox="1"/>
          <p:nvPr/>
        </p:nvSpPr>
        <p:spPr>
          <a:xfrm>
            <a:off x="533400" y="1447800"/>
            <a:ext cx="7010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DBSCAN compare to CLARANS:</a:t>
            </a:r>
            <a:br>
              <a:rPr lang="en-US"/>
            </a:br>
            <a:r>
              <a:rPr lang="en-US"/>
              <a:t>(Clustering Large Applications based on RANdomized Search 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D20F5-8B65-5E48-8CC8-CE0D3B70FA9F}"/>
              </a:ext>
            </a:extLst>
          </p:cNvPr>
          <p:cNvSpPr txBox="1"/>
          <p:nvPr/>
        </p:nvSpPr>
        <p:spPr>
          <a:xfrm>
            <a:off x="685800" y="2895600"/>
            <a:ext cx="6172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400"/>
              <a:t>DBSCAN is significantly more effective in discovering clusters of arbitrary shape </a:t>
            </a:r>
          </a:p>
          <a:p>
            <a:endParaRPr lang="en-US" sz="24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16D395-621E-7847-845D-3D1ADB06461B}"/>
              </a:ext>
            </a:extLst>
          </p:cNvPr>
          <p:cNvSpPr txBox="1"/>
          <p:nvPr/>
        </p:nvSpPr>
        <p:spPr>
          <a:xfrm>
            <a:off x="702924" y="3911263"/>
            <a:ext cx="441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/>
              <a:t>sdfsdf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B0B028-8EE8-8740-9FE2-53AEA316632E}"/>
              </a:ext>
            </a:extLst>
          </p:cNvPr>
          <p:cNvSpPr/>
          <p:nvPr/>
        </p:nvSpPr>
        <p:spPr>
          <a:xfrm>
            <a:off x="457200" y="2373019"/>
            <a:ext cx="21611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>
                <a:latin typeface="Times" pitchFamily="2" charset="0"/>
              </a:rPr>
              <a:t>* Results of experiment </a:t>
            </a:r>
            <a:endParaRPr lang="en-US" sz="1600" i="1"/>
          </a:p>
        </p:txBody>
      </p:sp>
    </p:spTree>
    <p:extLst>
      <p:ext uri="{BB962C8B-B14F-4D97-AF65-F5344CB8AC3E}">
        <p14:creationId xmlns:p14="http://schemas.microsoft.com/office/powerpoint/2010/main" val="2678411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400" y="152400"/>
            <a:ext cx="691261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vi-VN" dirty="0"/>
              <a:t>Results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8568838" y="6567128"/>
            <a:ext cx="201295" cy="20193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"/>
              </a:spcBef>
            </a:pPr>
            <a:r>
              <a:rPr sz="1200" dirty="0">
                <a:solidFill>
                  <a:srgbClr val="595959"/>
                </a:solidFill>
                <a:latin typeface="Arial"/>
                <a:cs typeface="Arial"/>
              </a:rPr>
              <a:t>2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6714F79-D9C7-7D48-949F-DDCBD36D7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12" y="1216864"/>
            <a:ext cx="4011613" cy="387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AD96AC-2588-5C4A-B578-314A24C5E817}"/>
              </a:ext>
            </a:extLst>
          </p:cNvPr>
          <p:cNvSpPr txBox="1"/>
          <p:nvPr/>
        </p:nvSpPr>
        <p:spPr>
          <a:xfrm>
            <a:off x="609600" y="665480"/>
            <a:ext cx="381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600">
                <a:latin typeface="Calibri Light" panose="020F0302020204030204" pitchFamily="34" charset="0"/>
                <a:cs typeface="Calibri Light" panose="020F0302020204030204" pitchFamily="34" charset="0"/>
              </a:rPr>
              <a:t>EPSILON = 0.7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>
                <a:latin typeface="Calibri Light" panose="020F0302020204030204" pitchFamily="34" charset="0"/>
                <a:cs typeface="Calibri Light" panose="020F0302020204030204" pitchFamily="34" charset="0"/>
              </a:rPr>
              <a:t>MIN_POINT = 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24DED4-358D-944A-9FC7-00A421C575F0}"/>
              </a:ext>
            </a:extLst>
          </p:cNvPr>
          <p:cNvSpPr/>
          <p:nvPr/>
        </p:nvSpPr>
        <p:spPr>
          <a:xfrm>
            <a:off x="381000" y="52578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number of clusters: 3 </a:t>
            </a:r>
          </a:p>
          <a:p>
            <a:r>
              <a:rPr lang="en-US"/>
              <a:t>number of noise points: 12</a:t>
            </a:r>
            <a:endParaRPr lang="en-US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2C5DBF9-7324-0643-92C3-030515D724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1" y="1161429"/>
            <a:ext cx="4157633" cy="401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312C829-AD69-0041-A3D1-D191B438FA34}"/>
              </a:ext>
            </a:extLst>
          </p:cNvPr>
          <p:cNvSpPr txBox="1"/>
          <p:nvPr/>
        </p:nvSpPr>
        <p:spPr>
          <a:xfrm>
            <a:off x="5072034" y="604659"/>
            <a:ext cx="381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600">
                <a:latin typeface="Calibri Light" panose="020F0302020204030204" pitchFamily="34" charset="0"/>
                <a:cs typeface="Calibri Light" panose="020F0302020204030204" pitchFamily="34" charset="0"/>
              </a:rPr>
              <a:t>EPSILON = 0.5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>
                <a:latin typeface="Calibri Light" panose="020F0302020204030204" pitchFamily="34" charset="0"/>
                <a:cs typeface="Calibri Light" panose="020F0302020204030204" pitchFamily="34" charset="0"/>
              </a:rPr>
              <a:t>MIN_POINT = 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E6938D-CBC8-A644-9E47-61A22E023254}"/>
              </a:ext>
            </a:extLst>
          </p:cNvPr>
          <p:cNvSpPr/>
          <p:nvPr/>
        </p:nvSpPr>
        <p:spPr>
          <a:xfrm>
            <a:off x="4988103" y="519682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number of clusters: 5</a:t>
            </a:r>
          </a:p>
          <a:p>
            <a:r>
              <a:rPr lang="en-US"/>
              <a:t>number of noise points: 13</a:t>
            </a:r>
            <a:endParaRPr lang="en-US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1908317-9261-0549-8622-52F524D71F25}"/>
              </a:ext>
            </a:extLst>
          </p:cNvPr>
          <p:cNvSpPr/>
          <p:nvPr/>
        </p:nvSpPr>
        <p:spPr>
          <a:xfrm>
            <a:off x="81337" y="1018699"/>
            <a:ext cx="609600" cy="591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8728BC9-DDEF-7C45-8D7A-3A2CE53CEAFF}"/>
              </a:ext>
            </a:extLst>
          </p:cNvPr>
          <p:cNvSpPr/>
          <p:nvPr/>
        </p:nvSpPr>
        <p:spPr>
          <a:xfrm>
            <a:off x="4593418" y="958155"/>
            <a:ext cx="609600" cy="591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5445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400" y="152400"/>
            <a:ext cx="691261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vi-VN" dirty="0"/>
              <a:t>Results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8568838" y="6567128"/>
            <a:ext cx="201295" cy="20193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"/>
              </a:spcBef>
            </a:pPr>
            <a:r>
              <a:rPr sz="1200" dirty="0">
                <a:solidFill>
                  <a:srgbClr val="595959"/>
                </a:solidFill>
                <a:latin typeface="Arial"/>
                <a:cs typeface="Arial"/>
              </a:rPr>
              <a:t>2</a:t>
            </a:r>
            <a:endParaRPr sz="1200">
              <a:latin typeface="Arial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12C829-AD69-0041-A3D1-D191B438FA34}"/>
              </a:ext>
            </a:extLst>
          </p:cNvPr>
          <p:cNvSpPr txBox="1"/>
          <p:nvPr/>
        </p:nvSpPr>
        <p:spPr>
          <a:xfrm>
            <a:off x="5072034" y="604659"/>
            <a:ext cx="381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600">
                <a:latin typeface="Calibri Light" panose="020F0302020204030204" pitchFamily="34" charset="0"/>
                <a:cs typeface="Calibri Light" panose="020F0302020204030204" pitchFamily="34" charset="0"/>
              </a:rPr>
              <a:t>EPSILON = 0.6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>
                <a:latin typeface="Calibri Light" panose="020F0302020204030204" pitchFamily="34" charset="0"/>
                <a:cs typeface="Calibri Light" panose="020F0302020204030204" pitchFamily="34" charset="0"/>
              </a:rPr>
              <a:t>MIN_POINT = 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E6938D-CBC8-A644-9E47-61A22E023254}"/>
              </a:ext>
            </a:extLst>
          </p:cNvPr>
          <p:cNvSpPr/>
          <p:nvPr/>
        </p:nvSpPr>
        <p:spPr>
          <a:xfrm>
            <a:off x="4988103" y="519682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number of clusters: 4</a:t>
            </a:r>
          </a:p>
          <a:p>
            <a:r>
              <a:rPr lang="en-US"/>
              <a:t>number of noise points: 12</a:t>
            </a:r>
            <a:endParaRPr lang="en-US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2" name="Picture 6">
            <a:extLst>
              <a:ext uri="{FF2B5EF4-FFF2-40B4-BE49-F238E27FC236}">
                <a16:creationId xmlns:a16="http://schemas.microsoft.com/office/drawing/2014/main" id="{5D3DBF6C-FC1C-C345-86DC-549677C8C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84" y="1213688"/>
            <a:ext cx="4157633" cy="401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9618A21-BC42-4A4A-A69A-D36CD561090C}"/>
              </a:ext>
            </a:extLst>
          </p:cNvPr>
          <p:cNvSpPr txBox="1"/>
          <p:nvPr/>
        </p:nvSpPr>
        <p:spPr>
          <a:xfrm>
            <a:off x="563417" y="656918"/>
            <a:ext cx="381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600">
                <a:latin typeface="Calibri Light" panose="020F0302020204030204" pitchFamily="34" charset="0"/>
                <a:cs typeface="Calibri Light" panose="020F0302020204030204" pitchFamily="34" charset="0"/>
              </a:rPr>
              <a:t>EPSILON = 0.5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>
                <a:latin typeface="Calibri Light" panose="020F0302020204030204" pitchFamily="34" charset="0"/>
                <a:cs typeface="Calibri Light" panose="020F0302020204030204" pitchFamily="34" charset="0"/>
              </a:rPr>
              <a:t>MIN_POINT = 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EB18C9-D8BD-2449-B648-40E089C0ADAF}"/>
              </a:ext>
            </a:extLst>
          </p:cNvPr>
          <p:cNvSpPr/>
          <p:nvPr/>
        </p:nvSpPr>
        <p:spPr>
          <a:xfrm>
            <a:off x="479486" y="524908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number of clusters: 5</a:t>
            </a:r>
          </a:p>
          <a:p>
            <a:r>
              <a:rPr lang="en-US"/>
              <a:t>number of noise points: 13</a:t>
            </a:r>
            <a:endParaRPr lang="en-US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CEA6DB3-C55B-8043-B0C2-F42B4C6E8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256" y="1213688"/>
            <a:ext cx="4157633" cy="401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030311FD-99ED-484B-8F24-A3736407AC08}"/>
              </a:ext>
            </a:extLst>
          </p:cNvPr>
          <p:cNvSpPr/>
          <p:nvPr/>
        </p:nvSpPr>
        <p:spPr>
          <a:xfrm>
            <a:off x="107904" y="1042204"/>
            <a:ext cx="609600" cy="591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1793FC2-3FEA-A043-9A83-FBF9B66A4D06}"/>
              </a:ext>
            </a:extLst>
          </p:cNvPr>
          <p:cNvSpPr/>
          <p:nvPr/>
        </p:nvSpPr>
        <p:spPr>
          <a:xfrm>
            <a:off x="4593418" y="958155"/>
            <a:ext cx="609600" cy="591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16131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37" y="569467"/>
            <a:ext cx="823419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2800" spc="-5" dirty="0"/>
              <a:t>4.2 Determining the Parameters Eps and </a:t>
            </a:r>
            <a:r>
              <a:rPr lang="en-US" sz="2800" spc="-5" dirty="0" err="1"/>
              <a:t>MinPts</a:t>
            </a:r>
            <a:endParaRPr sz="2800" dirty="0"/>
          </a:p>
        </p:txBody>
      </p:sp>
      <p:sp>
        <p:nvSpPr>
          <p:cNvPr id="4" name="object 4"/>
          <p:cNvSpPr txBox="1"/>
          <p:nvPr/>
        </p:nvSpPr>
        <p:spPr>
          <a:xfrm>
            <a:off x="8568838" y="6567128"/>
            <a:ext cx="201295" cy="20193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"/>
              </a:spcBef>
            </a:pPr>
            <a:r>
              <a:rPr sz="1200" dirty="0">
                <a:solidFill>
                  <a:srgbClr val="595959"/>
                </a:solidFill>
                <a:latin typeface="Arial"/>
                <a:cs typeface="Arial"/>
              </a:rPr>
              <a:t>3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38" y="1684612"/>
            <a:ext cx="8379462" cy="3724096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25"/>
              </a:spcBef>
              <a:tabLst>
                <a:tab pos="240665" algn="l"/>
                <a:tab pos="241300" algn="l"/>
              </a:tabLst>
            </a:pP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determine the parameters Eps and </a:t>
            </a:r>
            <a:r>
              <a:rPr lang="en-US" sz="16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MinPts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"thinnest“ cluster in the database based on the following observation:</a:t>
            </a:r>
          </a:p>
          <a:p>
            <a:pPr marL="12700">
              <a:lnSpc>
                <a:spcPct val="150000"/>
              </a:lnSpc>
              <a:spcBef>
                <a:spcPts val="425"/>
              </a:spcBef>
              <a:tabLst>
                <a:tab pos="240665" algn="l"/>
                <a:tab pos="241300" algn="l"/>
              </a:tabLst>
            </a:pPr>
            <a:endParaRPr lang="en-US" sz="16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98500" lvl="1" indent="-228600">
              <a:lnSpc>
                <a:spcPct val="150000"/>
              </a:lnSpc>
              <a:spcBef>
                <a:spcPts val="335"/>
              </a:spcBef>
              <a:buChar char="•"/>
              <a:tabLst>
                <a:tab pos="697865" algn="l"/>
                <a:tab pos="698500" algn="l"/>
              </a:tabLst>
            </a:pPr>
            <a:r>
              <a:rPr lang="en-US" sz="1600" b="1" i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6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be the distance of a point p to its k-</a:t>
            </a:r>
            <a:r>
              <a:rPr lang="en-US" sz="1600" spc="-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6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nearest neighbor.</a:t>
            </a:r>
          </a:p>
          <a:p>
            <a:pPr marL="698500" lvl="1" indent="-228600">
              <a:lnSpc>
                <a:spcPct val="150000"/>
              </a:lnSpc>
              <a:spcBef>
                <a:spcPts val="335"/>
              </a:spcBef>
              <a:buChar char="•"/>
              <a:tabLst>
                <a:tab pos="697865" algn="l"/>
                <a:tab pos="698500" algn="l"/>
              </a:tabLst>
            </a:pPr>
            <a:r>
              <a:rPr lang="en-US" sz="1600" b="1" i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d-neighborhood </a:t>
            </a:r>
            <a:r>
              <a:rPr lang="en-US" sz="16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p contains exactly k+1 points for almost all points </a:t>
            </a:r>
          </a:p>
          <a:p>
            <a:pPr marL="698500" lvl="1" indent="-228600">
              <a:lnSpc>
                <a:spcPct val="150000"/>
              </a:lnSpc>
              <a:spcBef>
                <a:spcPts val="335"/>
              </a:spcBef>
              <a:buChar char="•"/>
              <a:tabLst>
                <a:tab pos="697865" algn="l"/>
                <a:tab pos="698500" algn="l"/>
              </a:tabLst>
            </a:pPr>
            <a:r>
              <a:rPr lang="en-US" sz="1600" b="1" i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d-neighborhood </a:t>
            </a:r>
            <a:r>
              <a:rPr lang="en-US" sz="16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p contains more than k+1 points only if several points have exactly the same distance d from p which is quite unlikely</a:t>
            </a:r>
          </a:p>
          <a:p>
            <a:pPr marL="698500" lvl="1" indent="-228600">
              <a:lnSpc>
                <a:spcPct val="150000"/>
              </a:lnSpc>
              <a:spcBef>
                <a:spcPts val="335"/>
              </a:spcBef>
              <a:buChar char="•"/>
              <a:tabLst>
                <a:tab pos="697865" algn="l"/>
                <a:tab pos="698500" algn="l"/>
              </a:tabLst>
            </a:pP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Changing k for a point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cluster does not result in large changes of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This only happens if the k-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nearest neighbors of p for k= 1,2, 3 .... are located approximately on a straight line which is in general not true for a Point in a cluster.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275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37" y="569467"/>
            <a:ext cx="823419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2800" spc="-5" dirty="0"/>
              <a:t>4.2 Determining the Parameters Eps and </a:t>
            </a:r>
            <a:r>
              <a:rPr lang="en-US" sz="2800" spc="-5" dirty="0" err="1"/>
              <a:t>MinPts</a:t>
            </a:r>
            <a:endParaRPr sz="2800" dirty="0"/>
          </a:p>
        </p:txBody>
      </p:sp>
      <p:sp>
        <p:nvSpPr>
          <p:cNvPr id="4" name="object 4"/>
          <p:cNvSpPr txBox="1"/>
          <p:nvPr/>
        </p:nvSpPr>
        <p:spPr>
          <a:xfrm>
            <a:off x="8568838" y="6567128"/>
            <a:ext cx="201295" cy="20193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5"/>
              </a:spcBef>
            </a:pPr>
            <a:r>
              <a:rPr sz="1200" dirty="0">
                <a:solidFill>
                  <a:srgbClr val="595959"/>
                </a:solidFill>
                <a:latin typeface="Arial"/>
                <a:cs typeface="Arial"/>
              </a:rPr>
              <a:t>3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38" y="1684612"/>
            <a:ext cx="8379462" cy="3724096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25"/>
              </a:spcBef>
              <a:tabLst>
                <a:tab pos="240665" algn="l"/>
                <a:tab pos="241300" algn="l"/>
              </a:tabLst>
            </a:pP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determine the parameters Eps and </a:t>
            </a:r>
            <a:r>
              <a:rPr lang="en-US" sz="16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MinPts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"thinnest“ cluster in the database based on the following observation:</a:t>
            </a:r>
          </a:p>
          <a:p>
            <a:pPr marL="12700">
              <a:lnSpc>
                <a:spcPct val="150000"/>
              </a:lnSpc>
              <a:spcBef>
                <a:spcPts val="425"/>
              </a:spcBef>
              <a:tabLst>
                <a:tab pos="240665" algn="l"/>
                <a:tab pos="241300" algn="l"/>
              </a:tabLst>
            </a:pPr>
            <a:endParaRPr lang="en-US" sz="16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98500" lvl="1" indent="-228600">
              <a:lnSpc>
                <a:spcPct val="150000"/>
              </a:lnSpc>
              <a:spcBef>
                <a:spcPts val="335"/>
              </a:spcBef>
              <a:buChar char="•"/>
              <a:tabLst>
                <a:tab pos="697865" algn="l"/>
                <a:tab pos="698500" algn="l"/>
              </a:tabLst>
            </a:pPr>
            <a:r>
              <a:rPr lang="en-US" sz="1600" b="1" i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6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be the distance of a point p to its k-</a:t>
            </a:r>
            <a:r>
              <a:rPr lang="en-US" sz="1600" spc="-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6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nearest neighbor.</a:t>
            </a:r>
          </a:p>
          <a:p>
            <a:pPr marL="698500" lvl="1" indent="-228600">
              <a:lnSpc>
                <a:spcPct val="150000"/>
              </a:lnSpc>
              <a:spcBef>
                <a:spcPts val="335"/>
              </a:spcBef>
              <a:buChar char="•"/>
              <a:tabLst>
                <a:tab pos="697865" algn="l"/>
                <a:tab pos="698500" algn="l"/>
              </a:tabLst>
            </a:pPr>
            <a:r>
              <a:rPr lang="en-US" sz="1600" b="1" i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d-neighborhood </a:t>
            </a:r>
            <a:r>
              <a:rPr lang="en-US" sz="16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p contains exactly k+1 points for almost all points </a:t>
            </a:r>
          </a:p>
          <a:p>
            <a:pPr marL="698500" lvl="1" indent="-228600">
              <a:lnSpc>
                <a:spcPct val="150000"/>
              </a:lnSpc>
              <a:spcBef>
                <a:spcPts val="335"/>
              </a:spcBef>
              <a:buChar char="•"/>
              <a:tabLst>
                <a:tab pos="697865" algn="l"/>
                <a:tab pos="698500" algn="l"/>
              </a:tabLst>
            </a:pPr>
            <a:r>
              <a:rPr lang="en-US" sz="1600" b="1" i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d-neighborhood </a:t>
            </a:r>
            <a:r>
              <a:rPr lang="en-US" sz="16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p contains more than k+1 points only if several points have exactly the same distance d from p which is quite unlikely</a:t>
            </a:r>
          </a:p>
          <a:p>
            <a:pPr marL="698500" lvl="1" indent="-228600">
              <a:lnSpc>
                <a:spcPct val="150000"/>
              </a:lnSpc>
              <a:spcBef>
                <a:spcPts val="335"/>
              </a:spcBef>
              <a:buChar char="•"/>
              <a:tabLst>
                <a:tab pos="697865" algn="l"/>
                <a:tab pos="698500" algn="l"/>
              </a:tabLst>
            </a:pP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Changing k for a point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cluster does not result in large changes of </a:t>
            </a:r>
            <a:r>
              <a:rPr lang="en-US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This only happens if the k-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nearest neighbors of p for k= 1,2, 3 .... are located approximately on a straight line which is in general not true for a Point in a cluster.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337</TotalTime>
  <Words>1284</Words>
  <Application>Microsoft Macintosh PowerPoint</Application>
  <PresentationFormat>On-screen Show (4:3)</PresentationFormat>
  <Paragraphs>120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Times</vt:lpstr>
      <vt:lpstr>Calibri</vt:lpstr>
      <vt:lpstr>ArialMT</vt:lpstr>
      <vt:lpstr>Arial</vt:lpstr>
      <vt:lpstr>Wingdings</vt:lpstr>
      <vt:lpstr>Courier New</vt:lpstr>
      <vt:lpstr>Calibri Light</vt:lpstr>
      <vt:lpstr>Century Gothic</vt:lpstr>
      <vt:lpstr>Times New Roman</vt:lpstr>
      <vt:lpstr>Times-Italic</vt:lpstr>
      <vt:lpstr>Times-Roman</vt:lpstr>
      <vt:lpstr>Office Theme</vt:lpstr>
      <vt:lpstr>PowerPoint Presentation</vt:lpstr>
      <vt:lpstr>PowerPoint Presentation</vt:lpstr>
      <vt:lpstr>Contents</vt:lpstr>
      <vt:lpstr>1. Introduction</vt:lpstr>
      <vt:lpstr>1. Introduction</vt:lpstr>
      <vt:lpstr>Results</vt:lpstr>
      <vt:lpstr>Results</vt:lpstr>
      <vt:lpstr>4.2 Determining the Parameters Eps and MinPts</vt:lpstr>
      <vt:lpstr>4.2 Determining the Parameters Eps and MinPts</vt:lpstr>
      <vt:lpstr>4.2 Determining the Parameters Eps and MinPts</vt:lpstr>
      <vt:lpstr>4.2 Determining the Parameters Eps and MinPts</vt:lpstr>
      <vt:lpstr>4.2 Determining the Parameters Eps and MinPts</vt:lpstr>
      <vt:lpstr>5. Performance Evaluation Comparing DBSCAN and  CLARANS</vt:lpstr>
      <vt:lpstr>5. Performance Evaluation The effectivity (accuracy) of DBSCAN with CLARANS</vt:lpstr>
      <vt:lpstr>5. Performance Evaluation The effectivity (accuracy) of DBSCAN with CLARANS  </vt:lpstr>
      <vt:lpstr>5. Performance Evaluation To test the efficiency of DBSCAN and CLARANS </vt:lpstr>
      <vt:lpstr>5. Performance Evaluation To test the efficiency of DBSCAN and CLARANS</vt:lpstr>
      <vt:lpstr>5. Performance Evaluation</vt:lpstr>
      <vt:lpstr>Our Testing Results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Cong Hoang</cp:lastModifiedBy>
  <cp:revision>60</cp:revision>
  <dcterms:created xsi:type="dcterms:W3CDTF">2021-02-06T09:21:20Z</dcterms:created>
  <dcterms:modified xsi:type="dcterms:W3CDTF">2021-03-31T09:32:43Z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2021-03-22T00:00:00Z</vt:filetime>
  </property>
  <property fmtid="{D5CDD505-2E9C-101B-9397-08002B2CF9AE}" pid="3" name="LastSaved">
    <vt:filetime>2021-02-06T00:00:00Z</vt:filetime>
  </property>
</Properties>
</file>